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cbookpro:Desktop:Scuola%20media:autovalutazione%20scuola:2017Questionario%20genitori%20risultat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1a) Mio figlio viene a scuola volentieri </c:v>
                </c:pt>
              </c:strCache>
            </c:strRef>
          </c:tx>
          <c:spPr>
            <a:ln>
              <a:noFill/>
            </a:ln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Foglio1!$B$2:$E$2</c:f>
              <c:numCache>
                <c:formatCode>0</c:formatCode>
                <c:ptCount val="4"/>
                <c:pt idx="0">
                  <c:v>0</c:v>
                </c:pt>
                <c:pt idx="1">
                  <c:v>6.3157894736842106</c:v>
                </c:pt>
                <c:pt idx="2">
                  <c:v>34.736842105263143</c:v>
                </c:pt>
                <c:pt idx="3">
                  <c:v>58.947368421052609</c:v>
                </c:pt>
              </c:numCache>
            </c:numRef>
          </c:val>
        </c:ser>
        <c:dLbls/>
        <c:axId val="65675264"/>
        <c:axId val="65676800"/>
      </c:barChart>
      <c:catAx>
        <c:axId val="65675264"/>
        <c:scaling>
          <c:orientation val="minMax"/>
        </c:scaling>
        <c:axPos val="b"/>
        <c:numFmt formatCode="General" sourceLinked="0"/>
        <c:tickLblPos val="nextTo"/>
        <c:crossAx val="65676800"/>
        <c:crosses val="autoZero"/>
        <c:auto val="1"/>
        <c:lblAlgn val="ctr"/>
        <c:lblOffset val="100"/>
      </c:catAx>
      <c:valAx>
        <c:axId val="65676800"/>
        <c:scaling>
          <c:orientation val="minMax"/>
        </c:scaling>
        <c:delete val="1"/>
        <c:axPos val="l"/>
        <c:numFmt formatCode="0" sourceLinked="1"/>
        <c:tickLblPos val="none"/>
        <c:crossAx val="6567526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20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Foglio1!$A$10</c:f>
              <c:strCache>
                <c:ptCount val="1"/>
                <c:pt idx="0">
                  <c:v>1b) Le comunicazioni da parte della segreteria scolastica sono efficaci (avvisi, regolamenti, scadenze, attività extra-curriculari ecc.)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Foglio1!$B$10:$E$10</c:f>
              <c:numCache>
                <c:formatCode>0</c:formatCode>
                <c:ptCount val="4"/>
                <c:pt idx="0">
                  <c:v>0</c:v>
                </c:pt>
                <c:pt idx="1">
                  <c:v>1.0526315789473679</c:v>
                </c:pt>
                <c:pt idx="2">
                  <c:v>41.052631578947349</c:v>
                </c:pt>
                <c:pt idx="3">
                  <c:v>57.894736842105267</c:v>
                </c:pt>
              </c:numCache>
            </c:numRef>
          </c:val>
        </c:ser>
        <c:dLbls/>
        <c:axId val="66407808"/>
        <c:axId val="66421888"/>
      </c:barChart>
      <c:catAx>
        <c:axId val="66407808"/>
        <c:scaling>
          <c:orientation val="minMax"/>
        </c:scaling>
        <c:axPos val="b"/>
        <c:numFmt formatCode="General" sourceLinked="0"/>
        <c:tickLblPos val="nextTo"/>
        <c:crossAx val="66421888"/>
        <c:crosses val="autoZero"/>
        <c:auto val="1"/>
        <c:lblAlgn val="ctr"/>
        <c:lblOffset val="100"/>
      </c:catAx>
      <c:valAx>
        <c:axId val="66421888"/>
        <c:scaling>
          <c:orientation val="minMax"/>
        </c:scaling>
        <c:delete val="1"/>
        <c:axPos val="l"/>
        <c:numFmt formatCode="0" sourceLinked="1"/>
        <c:tickLblPos val="none"/>
        <c:crossAx val="664078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Foglio1!$A$11</c:f>
              <c:strCache>
                <c:ptCount val="1"/>
                <c:pt idx="0">
                  <c:v>2b) Sarebbe importante sostituire gradualmente la comunicazione cartacea con quella digitale (sito della scuola, e-mail, bacheca del registro elettronico)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Foglio1!$B$11:$E$11</c:f>
              <c:numCache>
                <c:formatCode>0</c:formatCode>
                <c:ptCount val="4"/>
                <c:pt idx="0">
                  <c:v>7.3684210526315788</c:v>
                </c:pt>
                <c:pt idx="1">
                  <c:v>21.052631578947352</c:v>
                </c:pt>
                <c:pt idx="2">
                  <c:v>41.052631578947349</c:v>
                </c:pt>
                <c:pt idx="3">
                  <c:v>30.526315789473681</c:v>
                </c:pt>
              </c:numCache>
            </c:numRef>
          </c:val>
        </c:ser>
        <c:dLbls/>
        <c:axId val="66323968"/>
        <c:axId val="66325504"/>
      </c:barChart>
      <c:catAx>
        <c:axId val="66323968"/>
        <c:scaling>
          <c:orientation val="minMax"/>
        </c:scaling>
        <c:axPos val="b"/>
        <c:numFmt formatCode="General" sourceLinked="0"/>
        <c:tickLblPos val="nextTo"/>
        <c:crossAx val="66325504"/>
        <c:crosses val="autoZero"/>
        <c:auto val="1"/>
        <c:lblAlgn val="ctr"/>
        <c:lblOffset val="100"/>
      </c:catAx>
      <c:valAx>
        <c:axId val="66325504"/>
        <c:scaling>
          <c:orientation val="minMax"/>
        </c:scaling>
        <c:delete val="1"/>
        <c:axPos val="l"/>
        <c:numFmt formatCode="0" sourceLinked="1"/>
        <c:tickLblPos val="none"/>
        <c:crossAx val="663239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Foglio1!$A$12</c:f>
              <c:strCache>
                <c:ptCount val="1"/>
                <c:pt idx="0">
                  <c:v>3b) Sarebbe importante estendere a tutta la scuola l'utilizzo del registro elettronico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Foglio1!$B$12:$E$12</c:f>
              <c:numCache>
                <c:formatCode>0</c:formatCode>
                <c:ptCount val="4"/>
                <c:pt idx="0">
                  <c:v>3.1578947368421053</c:v>
                </c:pt>
                <c:pt idx="1">
                  <c:v>13.684210526315789</c:v>
                </c:pt>
                <c:pt idx="2">
                  <c:v>51.578947368421055</c:v>
                </c:pt>
                <c:pt idx="3">
                  <c:v>31.578947368421048</c:v>
                </c:pt>
              </c:numCache>
            </c:numRef>
          </c:val>
        </c:ser>
        <c:dLbls/>
        <c:axId val="66346368"/>
        <c:axId val="66364544"/>
      </c:barChart>
      <c:catAx>
        <c:axId val="66346368"/>
        <c:scaling>
          <c:orientation val="minMax"/>
        </c:scaling>
        <c:axPos val="b"/>
        <c:numFmt formatCode="General" sourceLinked="0"/>
        <c:tickLblPos val="nextTo"/>
        <c:crossAx val="66364544"/>
        <c:crosses val="autoZero"/>
        <c:auto val="1"/>
        <c:lblAlgn val="ctr"/>
        <c:lblOffset val="100"/>
      </c:catAx>
      <c:valAx>
        <c:axId val="66364544"/>
        <c:scaling>
          <c:orientation val="minMax"/>
        </c:scaling>
        <c:delete val="1"/>
        <c:axPos val="l"/>
        <c:numFmt formatCode="0" sourceLinked="1"/>
        <c:tickLblPos val="none"/>
        <c:crossAx val="663463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Foglio1!$A$13</c:f>
              <c:strCache>
                <c:ptCount val="1"/>
                <c:pt idx="0">
                  <c:v>4b) Le informazioni fornite dalla scuola mi restituiscono un quadro accurato di mio figlio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Foglio1!$B$13:$E$13</c:f>
              <c:numCache>
                <c:formatCode>0</c:formatCode>
                <c:ptCount val="4"/>
                <c:pt idx="0">
                  <c:v>3.1578947368421053</c:v>
                </c:pt>
                <c:pt idx="1">
                  <c:v>9.473684210526315</c:v>
                </c:pt>
                <c:pt idx="2">
                  <c:v>49.473684210526315</c:v>
                </c:pt>
                <c:pt idx="3">
                  <c:v>37.894736842105267</c:v>
                </c:pt>
              </c:numCache>
            </c:numRef>
          </c:val>
        </c:ser>
        <c:dLbls/>
        <c:axId val="66483712"/>
        <c:axId val="66485248"/>
      </c:barChart>
      <c:catAx>
        <c:axId val="66483712"/>
        <c:scaling>
          <c:orientation val="minMax"/>
        </c:scaling>
        <c:axPos val="b"/>
        <c:numFmt formatCode="General" sourceLinked="0"/>
        <c:tickLblPos val="nextTo"/>
        <c:crossAx val="66485248"/>
        <c:crosses val="autoZero"/>
        <c:auto val="1"/>
        <c:lblAlgn val="ctr"/>
        <c:lblOffset val="100"/>
      </c:catAx>
      <c:valAx>
        <c:axId val="66485248"/>
        <c:scaling>
          <c:orientation val="minMax"/>
        </c:scaling>
        <c:delete val="1"/>
        <c:axPos val="l"/>
        <c:numFmt formatCode="0" sourceLinked="1"/>
        <c:tickLblPos val="none"/>
        <c:crossAx val="664837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Foglio1!$A$14</c:f>
              <c:strCache>
                <c:ptCount val="1"/>
                <c:pt idx="0">
                  <c:v>5b) Gli insegnanti sono disponibili al dialogo con i genitori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Foglio1!$B$14:$E$14</c:f>
              <c:numCache>
                <c:formatCode>0</c:formatCode>
                <c:ptCount val="4"/>
                <c:pt idx="0">
                  <c:v>0</c:v>
                </c:pt>
                <c:pt idx="1">
                  <c:v>1.0526315789473679</c:v>
                </c:pt>
                <c:pt idx="2">
                  <c:v>31.578947368421048</c:v>
                </c:pt>
                <c:pt idx="3">
                  <c:v>67.368421052631533</c:v>
                </c:pt>
              </c:numCache>
            </c:numRef>
          </c:val>
        </c:ser>
        <c:dLbls/>
        <c:axId val="66518400"/>
        <c:axId val="66524288"/>
      </c:barChart>
      <c:catAx>
        <c:axId val="66518400"/>
        <c:scaling>
          <c:orientation val="minMax"/>
        </c:scaling>
        <c:axPos val="b"/>
        <c:numFmt formatCode="General" sourceLinked="0"/>
        <c:tickLblPos val="nextTo"/>
        <c:crossAx val="66524288"/>
        <c:crosses val="autoZero"/>
        <c:auto val="1"/>
        <c:lblAlgn val="ctr"/>
        <c:lblOffset val="100"/>
      </c:catAx>
      <c:valAx>
        <c:axId val="66524288"/>
        <c:scaling>
          <c:orientation val="minMax"/>
        </c:scaling>
        <c:delete val="1"/>
        <c:axPos val="l"/>
        <c:numFmt formatCode="0" sourceLinked="1"/>
        <c:tickLblPos val="none"/>
        <c:crossAx val="6651840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Foglio1!$A$15</c:f>
              <c:strCache>
                <c:ptCount val="1"/>
                <c:pt idx="0">
                  <c:v>6b) Questa scuola si confronta con le famiglie sulle linee educative e i valori da trasmettere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Foglio1!$B$15:$E$15</c:f>
              <c:numCache>
                <c:formatCode>0</c:formatCode>
                <c:ptCount val="4"/>
                <c:pt idx="0">
                  <c:v>3.1578947368421053</c:v>
                </c:pt>
                <c:pt idx="1">
                  <c:v>5.2631578947368416</c:v>
                </c:pt>
                <c:pt idx="2">
                  <c:v>42.10526315789474</c:v>
                </c:pt>
                <c:pt idx="3">
                  <c:v>49.473684210526315</c:v>
                </c:pt>
              </c:numCache>
            </c:numRef>
          </c:val>
        </c:ser>
        <c:dLbls/>
        <c:axId val="66586112"/>
        <c:axId val="66587648"/>
      </c:barChart>
      <c:catAx>
        <c:axId val="66586112"/>
        <c:scaling>
          <c:orientation val="minMax"/>
        </c:scaling>
        <c:axPos val="b"/>
        <c:numFmt formatCode="General" sourceLinked="0"/>
        <c:tickLblPos val="nextTo"/>
        <c:crossAx val="66587648"/>
        <c:crosses val="autoZero"/>
        <c:auto val="1"/>
        <c:lblAlgn val="ctr"/>
        <c:lblOffset val="100"/>
      </c:catAx>
      <c:valAx>
        <c:axId val="66587648"/>
        <c:scaling>
          <c:orientation val="minMax"/>
        </c:scaling>
        <c:delete val="1"/>
        <c:axPos val="l"/>
        <c:numFmt formatCode="0" sourceLinked="1"/>
        <c:tickLblPos val="none"/>
        <c:crossAx val="665861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Foglio1!$A$16</c:f>
              <c:strCache>
                <c:ptCount val="1"/>
                <c:pt idx="0">
                  <c:v>7b) Questa scuola prende in considerazione i suggerimenti e le preoccupazioni dei genitori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Foglio1!$B$16:$E$16</c:f>
              <c:numCache>
                <c:formatCode>0</c:formatCode>
                <c:ptCount val="4"/>
                <c:pt idx="0">
                  <c:v>4.2105263157894726</c:v>
                </c:pt>
                <c:pt idx="1">
                  <c:v>14.736842105263159</c:v>
                </c:pt>
                <c:pt idx="2">
                  <c:v>42.10526315789474</c:v>
                </c:pt>
                <c:pt idx="3">
                  <c:v>38.947368421052609</c:v>
                </c:pt>
              </c:numCache>
            </c:numRef>
          </c:val>
        </c:ser>
        <c:dLbls/>
        <c:axId val="66600320"/>
        <c:axId val="66638976"/>
      </c:barChart>
      <c:catAx>
        <c:axId val="66600320"/>
        <c:scaling>
          <c:orientation val="minMax"/>
        </c:scaling>
        <c:axPos val="b"/>
        <c:numFmt formatCode="General" sourceLinked="0"/>
        <c:tickLblPos val="nextTo"/>
        <c:crossAx val="66638976"/>
        <c:crosses val="autoZero"/>
        <c:auto val="1"/>
        <c:lblAlgn val="ctr"/>
        <c:lblOffset val="100"/>
      </c:catAx>
      <c:valAx>
        <c:axId val="66638976"/>
        <c:scaling>
          <c:orientation val="minMax"/>
        </c:scaling>
        <c:delete val="1"/>
        <c:axPos val="l"/>
        <c:numFmt formatCode="0" sourceLinked="1"/>
        <c:tickLblPos val="none"/>
        <c:crossAx val="6660032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Foglio1!$A$17</c:f>
              <c:strCache>
                <c:ptCount val="1"/>
                <c:pt idx="0">
                  <c:v>1c) Trovo efficace il metodo educativo ispirato alla pedagogia marcucciana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Foglio1!$B$17:$E$17</c:f>
              <c:numCache>
                <c:formatCode>0</c:formatCode>
                <c:ptCount val="4"/>
                <c:pt idx="0">
                  <c:v>0</c:v>
                </c:pt>
                <c:pt idx="1">
                  <c:v>5.2631578947368416</c:v>
                </c:pt>
                <c:pt idx="2">
                  <c:v>42.10526315789474</c:v>
                </c:pt>
                <c:pt idx="3">
                  <c:v>52.631578947368425</c:v>
                </c:pt>
              </c:numCache>
            </c:numRef>
          </c:val>
        </c:ser>
        <c:dLbls/>
        <c:axId val="66676224"/>
        <c:axId val="66677760"/>
      </c:barChart>
      <c:catAx>
        <c:axId val="66676224"/>
        <c:scaling>
          <c:orientation val="minMax"/>
        </c:scaling>
        <c:axPos val="b"/>
        <c:numFmt formatCode="General" sourceLinked="0"/>
        <c:tickLblPos val="nextTo"/>
        <c:crossAx val="66677760"/>
        <c:crosses val="autoZero"/>
        <c:auto val="1"/>
        <c:lblAlgn val="ctr"/>
        <c:lblOffset val="100"/>
      </c:catAx>
      <c:valAx>
        <c:axId val="66677760"/>
        <c:scaling>
          <c:orientation val="minMax"/>
        </c:scaling>
        <c:delete val="1"/>
        <c:axPos val="l"/>
        <c:numFmt formatCode="0" sourceLinked="1"/>
        <c:tickLblPos val="none"/>
        <c:crossAx val="666762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Foglio1!$A$18</c:f>
              <c:strCache>
                <c:ptCount val="1"/>
                <c:pt idx="0">
                  <c:v>2c) Ritengo soddisfacente il lavoro svolto dagli insegnanti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Foglio1!$B$18:$E$18</c:f>
              <c:numCache>
                <c:formatCode>0</c:formatCode>
                <c:ptCount val="4"/>
                <c:pt idx="0">
                  <c:v>1.0526315789473679</c:v>
                </c:pt>
                <c:pt idx="1">
                  <c:v>8.4210526315789469</c:v>
                </c:pt>
                <c:pt idx="2">
                  <c:v>30.526315789473681</c:v>
                </c:pt>
                <c:pt idx="3">
                  <c:v>60</c:v>
                </c:pt>
              </c:numCache>
            </c:numRef>
          </c:val>
        </c:ser>
        <c:dLbls/>
        <c:axId val="66715008"/>
        <c:axId val="66733184"/>
      </c:barChart>
      <c:catAx>
        <c:axId val="66715008"/>
        <c:scaling>
          <c:orientation val="minMax"/>
        </c:scaling>
        <c:axPos val="b"/>
        <c:numFmt formatCode="General" sourceLinked="0"/>
        <c:tickLblPos val="nextTo"/>
        <c:crossAx val="66733184"/>
        <c:crosses val="autoZero"/>
        <c:auto val="1"/>
        <c:lblAlgn val="ctr"/>
        <c:lblOffset val="100"/>
      </c:catAx>
      <c:valAx>
        <c:axId val="66733184"/>
        <c:scaling>
          <c:orientation val="minMax"/>
        </c:scaling>
        <c:delete val="1"/>
        <c:axPos val="l"/>
        <c:numFmt formatCode="0" sourceLinked="1"/>
        <c:tickLblPos val="none"/>
        <c:crossAx val="667150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Foglio1!$A$19</c:f>
              <c:strCache>
                <c:ptCount val="1"/>
                <c:pt idx="0">
                  <c:v>3c) Il servizio doposcuola è soddisfacente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Foglio1!$B$19:$E$19</c:f>
              <c:numCache>
                <c:formatCode>0</c:formatCode>
                <c:ptCount val="4"/>
                <c:pt idx="0">
                  <c:v>5.2631578947368416</c:v>
                </c:pt>
                <c:pt idx="1">
                  <c:v>27.368421052631579</c:v>
                </c:pt>
                <c:pt idx="2">
                  <c:v>38.947368421052609</c:v>
                </c:pt>
                <c:pt idx="3">
                  <c:v>28.421052631578945</c:v>
                </c:pt>
              </c:numCache>
            </c:numRef>
          </c:val>
        </c:ser>
        <c:dLbls/>
        <c:axId val="66766336"/>
        <c:axId val="66767872"/>
      </c:barChart>
      <c:catAx>
        <c:axId val="66766336"/>
        <c:scaling>
          <c:orientation val="minMax"/>
        </c:scaling>
        <c:axPos val="b"/>
        <c:numFmt formatCode="General" sourceLinked="0"/>
        <c:tickLblPos val="nextTo"/>
        <c:crossAx val="66767872"/>
        <c:crosses val="autoZero"/>
        <c:auto val="1"/>
        <c:lblAlgn val="ctr"/>
        <c:lblOffset val="100"/>
      </c:catAx>
      <c:valAx>
        <c:axId val="66767872"/>
        <c:scaling>
          <c:orientation val="minMax"/>
        </c:scaling>
        <c:delete val="1"/>
        <c:axPos val="l"/>
        <c:numFmt formatCode="0" sourceLinked="1"/>
        <c:tickLblPos val="none"/>
        <c:crossAx val="6676633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plotArea>
      <c:layout/>
      <c:barChart>
        <c:barDir val="col"/>
        <c:grouping val="clustered"/>
        <c:dLbls/>
        <c:axId val="65716608"/>
        <c:axId val="65718144"/>
      </c:barChart>
      <c:catAx>
        <c:axId val="65716608"/>
        <c:scaling>
          <c:orientation val="minMax"/>
        </c:scaling>
        <c:axPos val="b"/>
        <c:numFmt formatCode="General" sourceLinked="0"/>
        <c:tickLblPos val="nextTo"/>
        <c:crossAx val="65718144"/>
        <c:crosses val="autoZero"/>
        <c:auto val="1"/>
        <c:lblAlgn val="ctr"/>
        <c:lblOffset val="100"/>
      </c:catAx>
      <c:valAx>
        <c:axId val="65718144"/>
        <c:scaling>
          <c:orientation val="minMax"/>
        </c:scaling>
        <c:delete val="1"/>
        <c:axPos val="l"/>
        <c:numFmt formatCode="0" sourceLinked="1"/>
        <c:tickLblPos val="none"/>
        <c:crossAx val="657166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Foglio1!$A$20</c:f>
              <c:strCache>
                <c:ptCount val="1"/>
                <c:pt idx="0">
                  <c:v>4c) Ritengo utile la partecipazione ad attività integrative in orario curriculare (interventi di esperti in classe, partecipazine ad iniziative comunali, uscite, ecc.)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Foglio1!$B$20:$E$20</c:f>
              <c:numCache>
                <c:formatCode>0</c:formatCode>
                <c:ptCount val="4"/>
                <c:pt idx="0">
                  <c:v>0</c:v>
                </c:pt>
                <c:pt idx="1">
                  <c:v>3.1578947368421053</c:v>
                </c:pt>
                <c:pt idx="2">
                  <c:v>43.157894736842081</c:v>
                </c:pt>
                <c:pt idx="3">
                  <c:v>53.684210526315802</c:v>
                </c:pt>
              </c:numCache>
            </c:numRef>
          </c:val>
        </c:ser>
        <c:dLbls/>
        <c:axId val="66830336"/>
        <c:axId val="66831872"/>
      </c:barChart>
      <c:catAx>
        <c:axId val="66830336"/>
        <c:scaling>
          <c:orientation val="minMax"/>
        </c:scaling>
        <c:axPos val="b"/>
        <c:numFmt formatCode="General" sourceLinked="0"/>
        <c:tickLblPos val="nextTo"/>
        <c:crossAx val="66831872"/>
        <c:crosses val="autoZero"/>
        <c:auto val="1"/>
        <c:lblAlgn val="ctr"/>
        <c:lblOffset val="100"/>
      </c:catAx>
      <c:valAx>
        <c:axId val="66831872"/>
        <c:scaling>
          <c:orientation val="minMax"/>
        </c:scaling>
        <c:delete val="1"/>
        <c:axPos val="l"/>
        <c:numFmt formatCode="0" sourceLinked="1"/>
        <c:tickLblPos val="none"/>
        <c:crossAx val="6683033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Foglio1!$A$21</c:f>
              <c:strCache>
                <c:ptCount val="1"/>
                <c:pt idx="0">
                  <c:v>5c) Trovo efficace l'ampliamento dell'offerta formativa in orario extra-curriculare con corsi opzionali pomeridiani (inglese, latino, chitarra, ecc.)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Foglio1!$B$21:$E$21</c:f>
              <c:numCache>
                <c:formatCode>0</c:formatCode>
                <c:ptCount val="4"/>
                <c:pt idx="0">
                  <c:v>2.1052631578947372</c:v>
                </c:pt>
                <c:pt idx="1">
                  <c:v>4.2105263157894726</c:v>
                </c:pt>
                <c:pt idx="2">
                  <c:v>29.473684210526315</c:v>
                </c:pt>
                <c:pt idx="3">
                  <c:v>64.21052631578948</c:v>
                </c:pt>
              </c:numCache>
            </c:numRef>
          </c:val>
        </c:ser>
        <c:dLbls/>
        <c:axId val="66877312"/>
        <c:axId val="66878848"/>
      </c:barChart>
      <c:catAx>
        <c:axId val="66877312"/>
        <c:scaling>
          <c:orientation val="minMax"/>
        </c:scaling>
        <c:axPos val="b"/>
        <c:numFmt formatCode="General" sourceLinked="0"/>
        <c:tickLblPos val="nextTo"/>
        <c:crossAx val="66878848"/>
        <c:crosses val="autoZero"/>
        <c:auto val="1"/>
        <c:lblAlgn val="ctr"/>
        <c:lblOffset val="100"/>
      </c:catAx>
      <c:valAx>
        <c:axId val="66878848"/>
        <c:scaling>
          <c:orientation val="minMax"/>
        </c:scaling>
        <c:delete val="1"/>
        <c:axPos val="l"/>
        <c:numFmt formatCode="0" sourceLinked="1"/>
        <c:tickLblPos val="none"/>
        <c:crossAx val="668773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Foglio1!$A$22</c:f>
              <c:strCache>
                <c:ptCount val="1"/>
                <c:pt idx="0">
                  <c:v>6c) Sono favorevole al potenziamento della lingua inglese in orario curriculare ed extracurriculare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Foglio1!$B$22:$E$22</c:f>
              <c:numCache>
                <c:formatCode>0</c:formatCode>
                <c:ptCount val="4"/>
                <c:pt idx="0">
                  <c:v>0</c:v>
                </c:pt>
                <c:pt idx="1">
                  <c:v>2.1052631578947372</c:v>
                </c:pt>
                <c:pt idx="2">
                  <c:v>27.368421052631579</c:v>
                </c:pt>
                <c:pt idx="3">
                  <c:v>70.526315789473685</c:v>
                </c:pt>
              </c:numCache>
            </c:numRef>
          </c:val>
        </c:ser>
        <c:dLbls/>
        <c:axId val="66899968"/>
        <c:axId val="66901504"/>
      </c:barChart>
      <c:catAx>
        <c:axId val="66899968"/>
        <c:scaling>
          <c:orientation val="minMax"/>
        </c:scaling>
        <c:axPos val="b"/>
        <c:numFmt formatCode="General" sourceLinked="0"/>
        <c:tickLblPos val="nextTo"/>
        <c:crossAx val="66901504"/>
        <c:crosses val="autoZero"/>
        <c:auto val="1"/>
        <c:lblAlgn val="ctr"/>
        <c:lblOffset val="100"/>
      </c:catAx>
      <c:valAx>
        <c:axId val="66901504"/>
        <c:scaling>
          <c:orientation val="minMax"/>
        </c:scaling>
        <c:delete val="1"/>
        <c:axPos val="l"/>
        <c:numFmt formatCode="0" sourceLinked="1"/>
        <c:tickLblPos val="none"/>
        <c:crossAx val="668999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Foglio1!$A$23</c:f>
              <c:strCache>
                <c:ptCount val="1"/>
                <c:pt idx="0">
                  <c:v>7c) Sono favorevole all'incremento dell'uso delle nuove tecnologie nella didattica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Foglio1!$B$23:$E$23</c:f>
              <c:numCache>
                <c:formatCode>0</c:formatCode>
                <c:ptCount val="4"/>
                <c:pt idx="0">
                  <c:v>0</c:v>
                </c:pt>
                <c:pt idx="1">
                  <c:v>3.1578947368421053</c:v>
                </c:pt>
                <c:pt idx="2">
                  <c:v>28.421052631578945</c:v>
                </c:pt>
                <c:pt idx="3">
                  <c:v>68.421052631578945</c:v>
                </c:pt>
              </c:numCache>
            </c:numRef>
          </c:val>
        </c:ser>
        <c:dLbls/>
        <c:axId val="66967424"/>
        <c:axId val="66968960"/>
      </c:barChart>
      <c:catAx>
        <c:axId val="66967424"/>
        <c:scaling>
          <c:orientation val="minMax"/>
        </c:scaling>
        <c:axPos val="b"/>
        <c:numFmt formatCode="General" sourceLinked="0"/>
        <c:tickLblPos val="nextTo"/>
        <c:crossAx val="66968960"/>
        <c:crosses val="autoZero"/>
        <c:auto val="1"/>
        <c:lblAlgn val="ctr"/>
        <c:lblOffset val="100"/>
      </c:catAx>
      <c:valAx>
        <c:axId val="66968960"/>
        <c:scaling>
          <c:orientation val="minMax"/>
        </c:scaling>
        <c:delete val="1"/>
        <c:axPos val="l"/>
        <c:numFmt formatCode="0" sourceLinked="1"/>
        <c:tickLblPos val="none"/>
        <c:crossAx val="669674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Foglio1!$A$24</c:f>
              <c:strCache>
                <c:ptCount val="1"/>
                <c:pt idx="0">
                  <c:v>8c) Sono favorevole all'attivazione della settimana corta (lezioni dal lunedì al venerdì con uno/due rientri pomeridiani)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Foglio1!$B$24:$E$24</c:f>
              <c:numCache>
                <c:formatCode>0</c:formatCode>
                <c:ptCount val="4"/>
                <c:pt idx="0">
                  <c:v>29.473684210526315</c:v>
                </c:pt>
                <c:pt idx="1">
                  <c:v>14.736842105263159</c:v>
                </c:pt>
                <c:pt idx="2">
                  <c:v>20</c:v>
                </c:pt>
                <c:pt idx="3">
                  <c:v>35.789473684210513</c:v>
                </c:pt>
              </c:numCache>
            </c:numRef>
          </c:val>
        </c:ser>
        <c:dLbls/>
        <c:axId val="67014656"/>
        <c:axId val="67016192"/>
      </c:barChart>
      <c:catAx>
        <c:axId val="67014656"/>
        <c:scaling>
          <c:orientation val="minMax"/>
        </c:scaling>
        <c:axPos val="b"/>
        <c:numFmt formatCode="General" sourceLinked="0"/>
        <c:tickLblPos val="nextTo"/>
        <c:crossAx val="67016192"/>
        <c:crosses val="autoZero"/>
        <c:auto val="1"/>
        <c:lblAlgn val="ctr"/>
        <c:lblOffset val="100"/>
      </c:catAx>
      <c:valAx>
        <c:axId val="67016192"/>
        <c:scaling>
          <c:orientation val="minMax"/>
        </c:scaling>
        <c:delete val="1"/>
        <c:axPos val="l"/>
        <c:numFmt formatCode="0" sourceLinked="1"/>
        <c:tickLblPos val="none"/>
        <c:crossAx val="6701465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tx>
        <c:rich>
          <a:bodyPr/>
          <a:lstStyle/>
          <a:p>
            <a:pPr>
              <a:defRPr/>
            </a:pPr>
            <a:r>
              <a:rPr lang="it-IT" dirty="0"/>
              <a:t>1d) </a:t>
            </a:r>
            <a:r>
              <a:rPr lang="it-IT" dirty="0" smtClean="0"/>
              <a:t>Il </a:t>
            </a:r>
            <a:r>
              <a:rPr lang="it-IT" dirty="0"/>
              <a:t>servizio pulizia di questa scuola è soddisfacente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1d) il servizio pulizia di questa scuola è soddisfacente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Foglio1!$B$25:$E$25</c:f>
              <c:numCache>
                <c:formatCode>0</c:formatCode>
                <c:ptCount val="4"/>
                <c:pt idx="0">
                  <c:v>1.0526315789473679</c:v>
                </c:pt>
                <c:pt idx="1">
                  <c:v>2.1052631578947372</c:v>
                </c:pt>
                <c:pt idx="2">
                  <c:v>20</c:v>
                </c:pt>
                <c:pt idx="3">
                  <c:v>76.842105263157904</c:v>
                </c:pt>
              </c:numCache>
            </c:numRef>
          </c:val>
        </c:ser>
        <c:dLbls/>
        <c:axId val="67053440"/>
        <c:axId val="67054976"/>
      </c:barChart>
      <c:catAx>
        <c:axId val="67053440"/>
        <c:scaling>
          <c:orientation val="minMax"/>
        </c:scaling>
        <c:axPos val="b"/>
        <c:numFmt formatCode="General" sourceLinked="0"/>
        <c:tickLblPos val="nextTo"/>
        <c:crossAx val="67054976"/>
        <c:crosses val="autoZero"/>
        <c:auto val="1"/>
        <c:lblAlgn val="ctr"/>
        <c:lblOffset val="100"/>
      </c:catAx>
      <c:valAx>
        <c:axId val="67054976"/>
        <c:scaling>
          <c:orientation val="minMax"/>
        </c:scaling>
        <c:delete val="1"/>
        <c:axPos val="l"/>
        <c:numFmt formatCode="0" sourceLinked="1"/>
        <c:tickLblPos val="none"/>
        <c:crossAx val="670534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tx>
        <c:rich>
          <a:bodyPr/>
          <a:lstStyle/>
          <a:p>
            <a:pPr>
              <a:defRPr/>
            </a:pPr>
            <a:r>
              <a:rPr lang="it-IT" dirty="0"/>
              <a:t>2d) </a:t>
            </a:r>
            <a:r>
              <a:rPr lang="it-IT" dirty="0" smtClean="0"/>
              <a:t>Il </a:t>
            </a:r>
            <a:r>
              <a:rPr lang="it-IT" dirty="0"/>
              <a:t>servizio mensa di questa scuola è soddisfacente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Foglio1!$A$26</c:f>
              <c:strCache>
                <c:ptCount val="1"/>
                <c:pt idx="0">
                  <c:v>2d) il servizio mensa di questa scuola è soddisfacente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Foglio1!$B$26:$E$26</c:f>
              <c:numCache>
                <c:formatCode>0</c:formatCode>
                <c:ptCount val="4"/>
                <c:pt idx="0">
                  <c:v>3.1578947368421053</c:v>
                </c:pt>
                <c:pt idx="1">
                  <c:v>17.894736842105242</c:v>
                </c:pt>
                <c:pt idx="2">
                  <c:v>31.578947368421048</c:v>
                </c:pt>
                <c:pt idx="3">
                  <c:v>47.368421052631561</c:v>
                </c:pt>
              </c:numCache>
            </c:numRef>
          </c:val>
        </c:ser>
        <c:dLbls/>
        <c:axId val="67100672"/>
        <c:axId val="67102208"/>
      </c:barChart>
      <c:catAx>
        <c:axId val="67100672"/>
        <c:scaling>
          <c:orientation val="minMax"/>
        </c:scaling>
        <c:axPos val="b"/>
        <c:numFmt formatCode="General" sourceLinked="0"/>
        <c:tickLblPos val="nextTo"/>
        <c:crossAx val="67102208"/>
        <c:crosses val="autoZero"/>
        <c:auto val="1"/>
        <c:lblAlgn val="ctr"/>
        <c:lblOffset val="100"/>
      </c:catAx>
      <c:valAx>
        <c:axId val="67102208"/>
        <c:scaling>
          <c:orientation val="minMax"/>
        </c:scaling>
        <c:delete val="1"/>
        <c:axPos val="l"/>
        <c:numFmt formatCode="0" sourceLinked="1"/>
        <c:tickLblPos val="none"/>
        <c:crossAx val="6710067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tx>
        <c:rich>
          <a:bodyPr/>
          <a:lstStyle/>
          <a:p>
            <a:pPr>
              <a:defRPr/>
            </a:pPr>
            <a:r>
              <a:rPr lang="en-US" dirty="0"/>
              <a:t>3d) Q</a:t>
            </a:r>
            <a:r>
              <a:rPr lang="en-US" dirty="0" smtClean="0"/>
              <a:t>uesta </a:t>
            </a:r>
            <a:r>
              <a:rPr lang="en-US" dirty="0" err="1"/>
              <a:t>scuola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complessivamente</a:t>
            </a:r>
            <a:r>
              <a:rPr lang="en-US" dirty="0"/>
              <a:t> ben </a:t>
            </a:r>
            <a:r>
              <a:rPr lang="en-US" dirty="0" err="1"/>
              <a:t>organizzata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Foglio1!$B$27:$E$27</c:f>
              <c:numCache>
                <c:formatCode>0</c:formatCode>
                <c:ptCount val="4"/>
                <c:pt idx="0">
                  <c:v>0</c:v>
                </c:pt>
                <c:pt idx="1">
                  <c:v>6.3157894736842106</c:v>
                </c:pt>
                <c:pt idx="2">
                  <c:v>44.210526315789473</c:v>
                </c:pt>
                <c:pt idx="3">
                  <c:v>49.473684210526315</c:v>
                </c:pt>
              </c:numCache>
            </c:numRef>
          </c:val>
        </c:ser>
        <c:dLbls/>
        <c:axId val="67143552"/>
        <c:axId val="67145088"/>
      </c:barChart>
      <c:catAx>
        <c:axId val="6714355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 algn="ctr">
              <a:defRPr/>
            </a:pPr>
            <a:endParaRPr lang="it-IT"/>
          </a:p>
        </c:txPr>
        <c:crossAx val="67145088"/>
        <c:crosses val="autoZero"/>
        <c:lblAlgn val="ctr"/>
        <c:lblOffset val="100"/>
      </c:catAx>
      <c:valAx>
        <c:axId val="67145088"/>
        <c:scaling>
          <c:orientation val="minMax"/>
        </c:scaling>
        <c:delete val="1"/>
        <c:axPos val="l"/>
        <c:numFmt formatCode="0" sourceLinked="1"/>
        <c:tickLblPos val="none"/>
        <c:crossAx val="671435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tx>
        <c:rich>
          <a:bodyPr/>
          <a:lstStyle/>
          <a:p>
            <a:pPr>
              <a:defRPr/>
            </a:pPr>
            <a:r>
              <a:rPr lang="it-IT"/>
              <a:t>4d) Consiglierei questa scuola a un altro genitore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Foglio1!$B$28:$E$28</c:f>
              <c:numCache>
                <c:formatCode>0</c:formatCode>
                <c:ptCount val="4"/>
                <c:pt idx="0">
                  <c:v>2.1052631578947372</c:v>
                </c:pt>
                <c:pt idx="1">
                  <c:v>3.1578947368421053</c:v>
                </c:pt>
                <c:pt idx="2">
                  <c:v>33.684210526315802</c:v>
                </c:pt>
                <c:pt idx="3">
                  <c:v>61.052631578947349</c:v>
                </c:pt>
              </c:numCache>
            </c:numRef>
          </c:val>
        </c:ser>
        <c:dLbls/>
        <c:axId val="67215360"/>
        <c:axId val="67216896"/>
      </c:barChart>
      <c:catAx>
        <c:axId val="67215360"/>
        <c:scaling>
          <c:orientation val="minMax"/>
        </c:scaling>
        <c:axPos val="b"/>
        <c:numFmt formatCode="General" sourceLinked="0"/>
        <c:tickLblPos val="nextTo"/>
        <c:crossAx val="67216896"/>
        <c:crosses val="autoZero"/>
        <c:auto val="1"/>
        <c:lblAlgn val="ctr"/>
        <c:lblOffset val="100"/>
      </c:catAx>
      <c:valAx>
        <c:axId val="67216896"/>
        <c:scaling>
          <c:orientation val="minMax"/>
        </c:scaling>
        <c:delete val="1"/>
        <c:axPos val="l"/>
        <c:numFmt formatCode="0" sourceLinked="1"/>
        <c:tickLblPos val="none"/>
        <c:crossAx val="6721536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tx>
        <c:rich>
          <a:bodyPr/>
          <a:lstStyle/>
          <a:p>
            <a:pPr>
              <a:defRPr/>
            </a:pPr>
            <a:r>
              <a:rPr lang="it-IT" dirty="0"/>
              <a:t>2a) </a:t>
            </a:r>
            <a:r>
              <a:rPr lang="it-IT" dirty="0" smtClean="0"/>
              <a:t>Mio </a:t>
            </a:r>
            <a:r>
              <a:rPr lang="it-IT" dirty="0"/>
              <a:t>figlio si trova bene con i compagni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Foglio1!$A$3</c:f>
              <c:strCache>
                <c:ptCount val="1"/>
                <c:pt idx="0">
                  <c:v>2a) mio figlio si trova bene con i compagni</c:v>
                </c:pt>
              </c:strCache>
            </c:strRef>
          </c:tx>
          <c:spPr>
            <a:ln>
              <a:noFill/>
            </a:ln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Foglio1!$B$3:$E$3</c:f>
              <c:numCache>
                <c:formatCode>0</c:formatCode>
                <c:ptCount val="4"/>
                <c:pt idx="0">
                  <c:v>3.1578947368421053</c:v>
                </c:pt>
                <c:pt idx="1">
                  <c:v>5.2631578947368416</c:v>
                </c:pt>
                <c:pt idx="2">
                  <c:v>35.789473684210513</c:v>
                </c:pt>
                <c:pt idx="3">
                  <c:v>55.789473684210513</c:v>
                </c:pt>
              </c:numCache>
            </c:numRef>
          </c:val>
        </c:ser>
        <c:dLbls/>
        <c:axId val="65291776"/>
        <c:axId val="65293312"/>
      </c:barChart>
      <c:catAx>
        <c:axId val="65291776"/>
        <c:scaling>
          <c:orientation val="minMax"/>
        </c:scaling>
        <c:axPos val="b"/>
        <c:numFmt formatCode="General" sourceLinked="0"/>
        <c:tickLblPos val="nextTo"/>
        <c:crossAx val="65293312"/>
        <c:crosses val="autoZero"/>
        <c:auto val="1"/>
        <c:lblAlgn val="ctr"/>
        <c:lblOffset val="100"/>
      </c:catAx>
      <c:valAx>
        <c:axId val="65293312"/>
        <c:scaling>
          <c:orientation val="minMax"/>
        </c:scaling>
        <c:delete val="1"/>
        <c:axPos val="l"/>
        <c:numFmt formatCode="0" sourceLinked="1"/>
        <c:tickLblPos val="none"/>
        <c:crossAx val="652917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Foglio1!$A$4</c:f>
              <c:strCache>
                <c:ptCount val="1"/>
                <c:pt idx="0">
                  <c:v>3a) Mio figlio si trova bene con i suoi insegnanti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Foglio1!$B$4:$E$4</c:f>
              <c:numCache>
                <c:formatCode>0</c:formatCode>
                <c:ptCount val="4"/>
                <c:pt idx="0">
                  <c:v>0</c:v>
                </c:pt>
                <c:pt idx="1">
                  <c:v>3.1578947368421053</c:v>
                </c:pt>
                <c:pt idx="2">
                  <c:v>36.842105263157904</c:v>
                </c:pt>
                <c:pt idx="3">
                  <c:v>60</c:v>
                </c:pt>
              </c:numCache>
            </c:numRef>
          </c:val>
        </c:ser>
        <c:dLbls/>
        <c:axId val="65330560"/>
        <c:axId val="65332352"/>
      </c:barChart>
      <c:catAx>
        <c:axId val="65330560"/>
        <c:scaling>
          <c:orientation val="minMax"/>
        </c:scaling>
        <c:axPos val="b"/>
        <c:numFmt formatCode="General" sourceLinked="0"/>
        <c:tickLblPos val="nextTo"/>
        <c:crossAx val="65332352"/>
        <c:crosses val="autoZero"/>
        <c:auto val="1"/>
        <c:lblAlgn val="ctr"/>
        <c:lblOffset val="100"/>
      </c:catAx>
      <c:valAx>
        <c:axId val="65332352"/>
        <c:scaling>
          <c:orientation val="minMax"/>
        </c:scaling>
        <c:delete val="1"/>
        <c:axPos val="l"/>
        <c:numFmt formatCode="0" sourceLinked="1"/>
        <c:tickLblPos val="none"/>
        <c:crossAx val="653305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tx>
        <c:rich>
          <a:bodyPr/>
          <a:lstStyle/>
          <a:p>
            <a:pPr>
              <a:defRPr/>
            </a:pPr>
            <a:r>
              <a:rPr lang="it-IT" dirty="0"/>
              <a:t>4a) </a:t>
            </a:r>
            <a:r>
              <a:rPr lang="it-IT" dirty="0" smtClean="0"/>
              <a:t>Nella </a:t>
            </a:r>
            <a:r>
              <a:rPr lang="it-IT" dirty="0"/>
              <a:t>classe di mio figlio alcuni studenti prendono in giro i compagni ripetutamente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Foglio1!$A$5</c:f>
              <c:strCache>
                <c:ptCount val="1"/>
                <c:pt idx="0">
                  <c:v>4a) nella classe di mio figlio alcuni studenti prendono in giro i compagni ripetutamente</c:v>
                </c:pt>
              </c:strCache>
            </c:strRef>
          </c:tx>
          <c:spPr>
            <a:ln>
              <a:noFill/>
            </a:ln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Foglio1!$B$5:$E$5</c:f>
              <c:numCache>
                <c:formatCode>0</c:formatCode>
                <c:ptCount val="4"/>
                <c:pt idx="0">
                  <c:v>42.10526315789474</c:v>
                </c:pt>
                <c:pt idx="1">
                  <c:v>24.210526315789469</c:v>
                </c:pt>
                <c:pt idx="2">
                  <c:v>20</c:v>
                </c:pt>
                <c:pt idx="3">
                  <c:v>13.684210526315789</c:v>
                </c:pt>
              </c:numCache>
            </c:numRef>
          </c:val>
        </c:ser>
        <c:dLbls/>
        <c:axId val="66045440"/>
        <c:axId val="66046976"/>
      </c:barChart>
      <c:catAx>
        <c:axId val="66045440"/>
        <c:scaling>
          <c:orientation val="minMax"/>
        </c:scaling>
        <c:axPos val="b"/>
        <c:numFmt formatCode="General" sourceLinked="0"/>
        <c:tickLblPos val="nextTo"/>
        <c:crossAx val="66046976"/>
        <c:crosses val="autoZero"/>
        <c:auto val="1"/>
        <c:lblAlgn val="ctr"/>
        <c:lblOffset val="100"/>
      </c:catAx>
      <c:valAx>
        <c:axId val="66046976"/>
        <c:scaling>
          <c:orientation val="minMax"/>
        </c:scaling>
        <c:delete val="1"/>
        <c:axPos val="l"/>
        <c:numFmt formatCode="0" sourceLinked="1"/>
        <c:tickLblPos val="none"/>
        <c:crossAx val="660454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Foglio1!$A$6</c:f>
              <c:strCache>
                <c:ptCount val="1"/>
                <c:pt idx="0">
                  <c:v>5a) Mio figlio riceve una quantità equilibrata di compiti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Foglio1!$B$6:$E$6</c:f>
              <c:numCache>
                <c:formatCode>0</c:formatCode>
                <c:ptCount val="4"/>
                <c:pt idx="0">
                  <c:v>7.3684210526315788</c:v>
                </c:pt>
                <c:pt idx="1">
                  <c:v>14.736842105263159</c:v>
                </c:pt>
                <c:pt idx="2">
                  <c:v>44.210526315789473</c:v>
                </c:pt>
                <c:pt idx="3">
                  <c:v>33.684210526315802</c:v>
                </c:pt>
              </c:numCache>
            </c:numRef>
          </c:val>
        </c:ser>
        <c:dLbls/>
        <c:axId val="66071936"/>
        <c:axId val="66077824"/>
      </c:barChart>
      <c:catAx>
        <c:axId val="66071936"/>
        <c:scaling>
          <c:orientation val="minMax"/>
        </c:scaling>
        <c:axPos val="b"/>
        <c:numFmt formatCode="General" sourceLinked="0"/>
        <c:tickLblPos val="nextTo"/>
        <c:crossAx val="66077824"/>
        <c:crosses val="autoZero"/>
        <c:auto val="1"/>
        <c:lblAlgn val="ctr"/>
        <c:lblOffset val="100"/>
      </c:catAx>
      <c:valAx>
        <c:axId val="66077824"/>
        <c:scaling>
          <c:orientation val="minMax"/>
        </c:scaling>
        <c:delete val="1"/>
        <c:axPos val="l"/>
        <c:numFmt formatCode="0" sourceLinked="1"/>
        <c:tickLblPos val="none"/>
        <c:crossAx val="6607193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Foglio1!$A$7</c:f>
              <c:strCache>
                <c:ptCount val="1"/>
                <c:pt idx="0">
                  <c:v>6a) Mio figlio sta acquisendo un buon metodo di studio in questa scuola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Foglio1!$B$7:$E$7</c:f>
              <c:numCache>
                <c:formatCode>0</c:formatCode>
                <c:ptCount val="4"/>
                <c:pt idx="0">
                  <c:v>2.1052631578947372</c:v>
                </c:pt>
                <c:pt idx="1">
                  <c:v>8.4210526315789469</c:v>
                </c:pt>
                <c:pt idx="2">
                  <c:v>42.10526315789474</c:v>
                </c:pt>
                <c:pt idx="3">
                  <c:v>47.368421052631561</c:v>
                </c:pt>
              </c:numCache>
            </c:numRef>
          </c:val>
        </c:ser>
        <c:dLbls/>
        <c:axId val="66123264"/>
        <c:axId val="66124800"/>
      </c:barChart>
      <c:catAx>
        <c:axId val="66123264"/>
        <c:scaling>
          <c:orientation val="minMax"/>
        </c:scaling>
        <c:axPos val="b"/>
        <c:numFmt formatCode="General" sourceLinked="0"/>
        <c:tickLblPos val="nextTo"/>
        <c:crossAx val="66124800"/>
        <c:crosses val="autoZero"/>
        <c:auto val="1"/>
        <c:lblAlgn val="ctr"/>
        <c:lblOffset val="100"/>
      </c:catAx>
      <c:valAx>
        <c:axId val="66124800"/>
        <c:scaling>
          <c:orientation val="minMax"/>
        </c:scaling>
        <c:delete val="1"/>
        <c:axPos val="l"/>
        <c:numFmt formatCode="0" sourceLinked="1"/>
        <c:tickLblPos val="none"/>
        <c:crossAx val="661232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Foglio1!$A$8</c:f>
              <c:strCache>
                <c:ptCount val="1"/>
                <c:pt idx="0">
                  <c:v>7a) Mio figlio sta acquisendo i principi educativi fedeli alla pedagogia marcucciana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Foglio1!$B$8:$E$8</c:f>
              <c:numCache>
                <c:formatCode>0</c:formatCode>
                <c:ptCount val="4"/>
                <c:pt idx="0">
                  <c:v>1.0526315789473679</c:v>
                </c:pt>
                <c:pt idx="1">
                  <c:v>6.3157894736842106</c:v>
                </c:pt>
                <c:pt idx="2">
                  <c:v>36.842105263157904</c:v>
                </c:pt>
                <c:pt idx="3">
                  <c:v>55.789473684210513</c:v>
                </c:pt>
              </c:numCache>
            </c:numRef>
          </c:val>
        </c:ser>
        <c:dLbls/>
        <c:axId val="66145664"/>
        <c:axId val="66266240"/>
      </c:barChart>
      <c:catAx>
        <c:axId val="66145664"/>
        <c:scaling>
          <c:orientation val="minMax"/>
        </c:scaling>
        <c:axPos val="b"/>
        <c:numFmt formatCode="General" sourceLinked="0"/>
        <c:tickLblPos val="nextTo"/>
        <c:crossAx val="66266240"/>
        <c:crosses val="autoZero"/>
        <c:auto val="1"/>
        <c:lblAlgn val="ctr"/>
        <c:lblOffset val="100"/>
      </c:catAx>
      <c:valAx>
        <c:axId val="66266240"/>
        <c:scaling>
          <c:orientation val="minMax"/>
        </c:scaling>
        <c:delete val="1"/>
        <c:axPos val="l"/>
        <c:numFmt formatCode="0" sourceLinked="1"/>
        <c:tickLblPos val="none"/>
        <c:crossAx val="661456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Foglio1!$A$9</c:f>
              <c:strCache>
                <c:ptCount val="1"/>
                <c:pt idx="0">
                  <c:v>8a) Gli insegnanti incoraggiano mio figlio e valorizzano i suoi interessi e attitudini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Per niente d'accordo</c:v>
                </c:pt>
                <c:pt idx="1">
                  <c:v>Poco d'accordo</c:v>
                </c:pt>
                <c:pt idx="2">
                  <c:v>D'accordo</c:v>
                </c:pt>
                <c:pt idx="3">
                  <c:v>Molto d'accordo</c:v>
                </c:pt>
              </c:strCache>
            </c:strRef>
          </c:cat>
          <c:val>
            <c:numRef>
              <c:f>Foglio1!$B$9:$E$9</c:f>
              <c:numCache>
                <c:formatCode>0</c:formatCode>
                <c:ptCount val="4"/>
                <c:pt idx="0">
                  <c:v>2.1052631578947372</c:v>
                </c:pt>
                <c:pt idx="1">
                  <c:v>11.57894736842105</c:v>
                </c:pt>
                <c:pt idx="2">
                  <c:v>35.789473684210513</c:v>
                </c:pt>
                <c:pt idx="3">
                  <c:v>50.526315789473685</c:v>
                </c:pt>
              </c:numCache>
            </c:numRef>
          </c:val>
        </c:ser>
        <c:dLbls/>
        <c:axId val="66291200"/>
        <c:axId val="66292736"/>
      </c:barChart>
      <c:catAx>
        <c:axId val="66291200"/>
        <c:scaling>
          <c:orientation val="minMax"/>
        </c:scaling>
        <c:axPos val="b"/>
        <c:numFmt formatCode="General" sourceLinked="0"/>
        <c:tickLblPos val="nextTo"/>
        <c:crossAx val="66292736"/>
        <c:crosses val="autoZero"/>
        <c:auto val="1"/>
        <c:lblAlgn val="ctr"/>
        <c:lblOffset val="100"/>
      </c:catAx>
      <c:valAx>
        <c:axId val="66292736"/>
        <c:scaling>
          <c:orientation val="minMax"/>
        </c:scaling>
        <c:delete val="1"/>
        <c:axPos val="l"/>
        <c:numFmt formatCode="0" sourceLinked="1"/>
        <c:tickLblPos val="none"/>
        <c:crossAx val="6629120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it-I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0783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0934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9189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8604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8200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6996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0286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7855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7501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3649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28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8A13-72B9-F143-9CFD-EFDD9B377F52}" type="datetimeFigureOut">
              <a:rPr lang="it-IT" smtClean="0"/>
              <a:pPr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8F682-124F-7244-9DB0-6DDA423B8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3259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874206"/>
            <a:ext cx="7772400" cy="1470025"/>
          </a:xfrm>
        </p:spPr>
        <p:txBody>
          <a:bodyPr>
            <a:noAutofit/>
          </a:bodyPr>
          <a:lstStyle/>
          <a:p>
            <a:r>
              <a:rPr lang="it-IT" sz="5400" dirty="0" smtClean="0"/>
              <a:t>RAPPORTO DI AUTOVALUTAZIONE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3189268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Q</a:t>
            </a:r>
            <a:r>
              <a:rPr lang="it-IT" dirty="0" err="1" smtClean="0">
                <a:solidFill>
                  <a:schemeClr val="tx1"/>
                </a:solidFill>
              </a:rPr>
              <a:t>uestionario</a:t>
            </a:r>
            <a:r>
              <a:rPr lang="it-IT" dirty="0" smtClean="0">
                <a:solidFill>
                  <a:schemeClr val="tx1"/>
                </a:solidFill>
              </a:rPr>
              <a:t> genitori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2016/2017</a:t>
            </a:r>
            <a:endParaRPr lang="it-IT" dirty="0">
              <a:solidFill>
                <a:schemeClr val="tx1"/>
              </a:solidFill>
            </a:endParaRPr>
          </a:p>
          <a:p>
            <a:endParaRPr lang="it-IT" b="1" dirty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Risposte ricevute = 92/154</a:t>
            </a:r>
          </a:p>
          <a:p>
            <a:r>
              <a:rPr lang="it-IT" sz="4300" b="1" dirty="0" smtClean="0">
                <a:solidFill>
                  <a:srgbClr val="FF0000"/>
                </a:solidFill>
              </a:rPr>
              <a:t>62%</a:t>
            </a:r>
            <a:endParaRPr lang="it-IT" sz="4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600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Comunicazione scuola-famiglia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45947194"/>
              </p:ext>
            </p:extLst>
          </p:nvPr>
        </p:nvGraphicFramePr>
        <p:xfrm>
          <a:off x="860291" y="1326444"/>
          <a:ext cx="7348570" cy="469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9044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Comunicazione scuola-famiglia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94567706"/>
              </p:ext>
            </p:extLst>
          </p:nvPr>
        </p:nvGraphicFramePr>
        <p:xfrm>
          <a:off x="860291" y="1354668"/>
          <a:ext cx="7348570" cy="4713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61678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Comunicazione scuola-famiglia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44677826"/>
              </p:ext>
            </p:extLst>
          </p:nvPr>
        </p:nvGraphicFramePr>
        <p:xfrm>
          <a:off x="860291" y="1312333"/>
          <a:ext cx="7348570" cy="467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61678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Comunicazione scuola-famiglia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12133311"/>
              </p:ext>
            </p:extLst>
          </p:nvPr>
        </p:nvGraphicFramePr>
        <p:xfrm>
          <a:off x="860291" y="1382889"/>
          <a:ext cx="7348570" cy="4600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61678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Comunicazione scuola-famiglia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5214524"/>
              </p:ext>
            </p:extLst>
          </p:nvPr>
        </p:nvGraphicFramePr>
        <p:xfrm>
          <a:off x="860291" y="1382890"/>
          <a:ext cx="7348570" cy="4614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61678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Comunicazione scuola-famiglia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65452276"/>
              </p:ext>
            </p:extLst>
          </p:nvPr>
        </p:nvGraphicFramePr>
        <p:xfrm>
          <a:off x="860291" y="1397000"/>
          <a:ext cx="7348570" cy="4557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61678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Comunicazione scuola-famiglia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7929877"/>
              </p:ext>
            </p:extLst>
          </p:nvPr>
        </p:nvGraphicFramePr>
        <p:xfrm>
          <a:off x="860291" y="1382889"/>
          <a:ext cx="7348570" cy="450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61678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Organizzazione dell’attività didattica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07962703"/>
              </p:ext>
            </p:extLst>
          </p:nvPr>
        </p:nvGraphicFramePr>
        <p:xfrm>
          <a:off x="860291" y="1382890"/>
          <a:ext cx="7348570" cy="4586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61678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Organizzazione dell’attività didattica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79740875"/>
              </p:ext>
            </p:extLst>
          </p:nvPr>
        </p:nvGraphicFramePr>
        <p:xfrm>
          <a:off x="860291" y="1425222"/>
          <a:ext cx="7348570" cy="450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96131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Organizzazione dell’attività didattica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83382974"/>
              </p:ext>
            </p:extLst>
          </p:nvPr>
        </p:nvGraphicFramePr>
        <p:xfrm>
          <a:off x="860291" y="1368778"/>
          <a:ext cx="7348570" cy="4586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96131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Benessere dello studente a scuola</a:t>
            </a:r>
            <a:endParaRPr lang="it-IT" sz="4000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5664296"/>
              </p:ext>
            </p:extLst>
          </p:nvPr>
        </p:nvGraphicFramePr>
        <p:xfrm>
          <a:off x="860291" y="1638546"/>
          <a:ext cx="7348570" cy="47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17338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Organizzazione dell’attività didattica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8515999"/>
              </p:ext>
            </p:extLst>
          </p:nvPr>
        </p:nvGraphicFramePr>
        <p:xfrm>
          <a:off x="860291" y="1397000"/>
          <a:ext cx="7348570" cy="4614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96131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Organizzazione dell’attività didattica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3266528"/>
              </p:ext>
            </p:extLst>
          </p:nvPr>
        </p:nvGraphicFramePr>
        <p:xfrm>
          <a:off x="860291" y="1481667"/>
          <a:ext cx="7348570" cy="4473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96131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Organizzazione dell’attività didattica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03995032"/>
              </p:ext>
            </p:extLst>
          </p:nvPr>
        </p:nvGraphicFramePr>
        <p:xfrm>
          <a:off x="860291" y="1439333"/>
          <a:ext cx="7348570" cy="4487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96131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Organizzazione dell’attività didattica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82668402"/>
              </p:ext>
            </p:extLst>
          </p:nvPr>
        </p:nvGraphicFramePr>
        <p:xfrm>
          <a:off x="860291" y="1382889"/>
          <a:ext cx="7348570" cy="454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96131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Organizzazione dell’attività didattica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28410597"/>
              </p:ext>
            </p:extLst>
          </p:nvPr>
        </p:nvGraphicFramePr>
        <p:xfrm>
          <a:off x="860291" y="1382890"/>
          <a:ext cx="7348570" cy="4529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96131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0" y="262530"/>
            <a:ext cx="7549931" cy="64021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Funzionamento generale della struttura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36235820"/>
              </p:ext>
            </p:extLst>
          </p:nvPr>
        </p:nvGraphicFramePr>
        <p:xfrm>
          <a:off x="860289" y="1439334"/>
          <a:ext cx="7549931" cy="4402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96131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0" y="262530"/>
            <a:ext cx="7549931" cy="64021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Funzionamento generale della struttura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54826946"/>
              </p:ext>
            </p:extLst>
          </p:nvPr>
        </p:nvGraphicFramePr>
        <p:xfrm>
          <a:off x="860289" y="1397000"/>
          <a:ext cx="7549931" cy="4600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4584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0" y="262530"/>
            <a:ext cx="7549931" cy="64021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Funzionamento generale della struttura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33001679"/>
              </p:ext>
            </p:extLst>
          </p:nvPr>
        </p:nvGraphicFramePr>
        <p:xfrm>
          <a:off x="860291" y="1481667"/>
          <a:ext cx="7549930" cy="4402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4584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0" y="262530"/>
            <a:ext cx="7549931" cy="64021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Funzionamento generale della struttura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37247941"/>
              </p:ext>
            </p:extLst>
          </p:nvPr>
        </p:nvGraphicFramePr>
        <p:xfrm>
          <a:off x="860291" y="1397000"/>
          <a:ext cx="754993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4584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Benessere dello studente a scuola</a:t>
            </a:r>
            <a:endParaRPr lang="it-IT" sz="40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54022536"/>
              </p:ext>
            </p:extLst>
          </p:nvPr>
        </p:nvGraphicFramePr>
        <p:xfrm>
          <a:off x="860291" y="1509186"/>
          <a:ext cx="7348570" cy="4768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10393134"/>
              </p:ext>
            </p:extLst>
          </p:nvPr>
        </p:nvGraphicFramePr>
        <p:xfrm>
          <a:off x="860291" y="1509186"/>
          <a:ext cx="7348570" cy="4431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8297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Benessere dello studente a scuola</a:t>
            </a:r>
            <a:endParaRPr lang="it-IT" sz="4000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62564959"/>
              </p:ext>
            </p:extLst>
          </p:nvPr>
        </p:nvGraphicFramePr>
        <p:xfrm>
          <a:off x="860291" y="1348567"/>
          <a:ext cx="7348570" cy="4946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84725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Benessere dello studente a scuola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27049456"/>
              </p:ext>
            </p:extLst>
          </p:nvPr>
        </p:nvGraphicFramePr>
        <p:xfrm>
          <a:off x="860291" y="1340556"/>
          <a:ext cx="7348570" cy="4600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8472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Benessere dello studente a scuola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44462269"/>
              </p:ext>
            </p:extLst>
          </p:nvPr>
        </p:nvGraphicFramePr>
        <p:xfrm>
          <a:off x="860291" y="1312333"/>
          <a:ext cx="7348570" cy="4713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90443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Benessere dello studente a scuola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95352631"/>
              </p:ext>
            </p:extLst>
          </p:nvPr>
        </p:nvGraphicFramePr>
        <p:xfrm>
          <a:off x="860291" y="1312333"/>
          <a:ext cx="7348570" cy="474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90443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Benessere dello studente a scuola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16764684"/>
              </p:ext>
            </p:extLst>
          </p:nvPr>
        </p:nvGraphicFramePr>
        <p:xfrm>
          <a:off x="860291" y="1312333"/>
          <a:ext cx="7348570" cy="4727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90443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0291" y="262530"/>
            <a:ext cx="7348570" cy="640217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4000" dirty="0" smtClean="0"/>
              <a:t>Benessere dello studente a scuola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68669" y="6363021"/>
            <a:ext cx="214031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Valori in percentuale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89720819"/>
              </p:ext>
            </p:extLst>
          </p:nvPr>
        </p:nvGraphicFramePr>
        <p:xfrm>
          <a:off x="860291" y="1354667"/>
          <a:ext cx="7348570" cy="4614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90443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354</Words>
  <Application>Microsoft Office PowerPoint</Application>
  <PresentationFormat>Presentazione su schermo (4:3)</PresentationFormat>
  <Paragraphs>87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Tema di Office</vt:lpstr>
      <vt:lpstr>RAPPORTO DI AUTOVALUTAZIONE</vt:lpstr>
      <vt:lpstr>Benessere dello studente a scuola</vt:lpstr>
      <vt:lpstr>Benessere dello studente a scuola</vt:lpstr>
      <vt:lpstr>Benessere dello studente a scuola</vt:lpstr>
      <vt:lpstr>Benessere dello studente a scuola</vt:lpstr>
      <vt:lpstr>Benessere dello studente a scuola</vt:lpstr>
      <vt:lpstr>Benessere dello studente a scuola</vt:lpstr>
      <vt:lpstr>Benessere dello studente a scuola</vt:lpstr>
      <vt:lpstr>Benessere dello studente a scuola</vt:lpstr>
      <vt:lpstr>Comunicazione scuola-famiglia</vt:lpstr>
      <vt:lpstr>Comunicazione scuola-famiglia</vt:lpstr>
      <vt:lpstr>Comunicazione scuola-famiglia</vt:lpstr>
      <vt:lpstr>Comunicazione scuola-famiglia</vt:lpstr>
      <vt:lpstr>Comunicazione scuola-famiglia</vt:lpstr>
      <vt:lpstr>Comunicazione scuola-famiglia</vt:lpstr>
      <vt:lpstr>Comunicazione scuola-famiglia</vt:lpstr>
      <vt:lpstr>Organizzazione dell’attività didattica</vt:lpstr>
      <vt:lpstr>Organizzazione dell’attività didattica</vt:lpstr>
      <vt:lpstr>Organizzazione dell’attività didattica</vt:lpstr>
      <vt:lpstr>Organizzazione dell’attività didattica</vt:lpstr>
      <vt:lpstr>Organizzazione dell’attività didattica</vt:lpstr>
      <vt:lpstr>Organizzazione dell’attività didattica</vt:lpstr>
      <vt:lpstr>Organizzazione dell’attività didattica</vt:lpstr>
      <vt:lpstr>Organizzazione dell’attività didattica</vt:lpstr>
      <vt:lpstr>Funzionamento generale della struttura</vt:lpstr>
      <vt:lpstr>Funzionamento generale della struttura</vt:lpstr>
      <vt:lpstr>Funzionamento generale della struttura</vt:lpstr>
      <vt:lpstr>Funzionamento generale della struttura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RAPPORTO DI AUTOVALUTAZIONE</dc:title>
  <dc:creator>ste</dc:creator>
  <cp:lastModifiedBy>Utente</cp:lastModifiedBy>
  <cp:revision>25</cp:revision>
  <dcterms:created xsi:type="dcterms:W3CDTF">2017-05-31T14:04:16Z</dcterms:created>
  <dcterms:modified xsi:type="dcterms:W3CDTF">2017-06-01T08:11:13Z</dcterms:modified>
</cp:coreProperties>
</file>